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72"/>
  </p:notesMasterIdLst>
  <p:sldIdLst>
    <p:sldId id="258" r:id="rId2"/>
    <p:sldId id="323" r:id="rId3"/>
    <p:sldId id="326" r:id="rId4"/>
    <p:sldId id="330" r:id="rId5"/>
    <p:sldId id="324" r:id="rId6"/>
    <p:sldId id="327" r:id="rId7"/>
    <p:sldId id="328" r:id="rId8"/>
    <p:sldId id="329" r:id="rId9"/>
    <p:sldId id="331" r:id="rId10"/>
    <p:sldId id="332" r:id="rId11"/>
    <p:sldId id="257" r:id="rId12"/>
    <p:sldId id="256" r:id="rId13"/>
    <p:sldId id="272"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325"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Lst>
  <p:sldSz cx="9144000" cy="5143500" type="screen16x9"/>
  <p:notesSz cx="6858000" cy="9144000"/>
  <p:embeddedFontLst>
    <p:embeddedFont>
      <p:font typeface="Consolas" panose="020B0609020204030204" pitchFamily="49" charset="0"/>
      <p:regular r:id="rId73"/>
      <p:bold r:id="rId74"/>
      <p:italic r:id="rId75"/>
      <p:boldItalic r:id="rId76"/>
    </p:embeddedFont>
    <p:embeddedFont>
      <p:font typeface="Open Sans" panose="020B0606030504020204" pitchFamily="34" charset="0"/>
      <p:regular r:id="rId77"/>
      <p:bold r:id="rId78"/>
      <p:italic r:id="rId79"/>
      <p:boldItalic r:id="rId80"/>
    </p:embeddedFont>
    <p:embeddedFont>
      <p:font typeface="Open Sans ExtraBold" panose="020B0906030804020204" pitchFamily="34" charset="0"/>
      <p:bold r:id="rId81"/>
      <p:italic r:id="rId82"/>
      <p:boldItalic r:id="rId83"/>
    </p:embeddedFont>
    <p:embeddedFont>
      <p:font typeface="Roboto Slab" panose="020B0604020202020204" charset="0"/>
      <p:regular r:id="rId84"/>
      <p:bold r:id="rId85"/>
    </p:embeddedFont>
    <p:embeddedFont>
      <p:font typeface="Roboto Slab Regular" panose="020B0604020202020204" charset="0"/>
      <p:regular r:id="rId86"/>
      <p:bold r:id="rId87"/>
    </p:embeddedFont>
    <p:embeddedFont>
      <p:font typeface="Source Sans Pro Light" panose="020B0403030403020204"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58"/>
  </p:normalViewPr>
  <p:slideViewPr>
    <p:cSldViewPr snapToGrid="0" snapToObjects="1">
      <p:cViewPr varScale="1">
        <p:scale>
          <a:sx n="150" d="100"/>
          <a:sy n="150" d="100"/>
        </p:scale>
        <p:origin x="4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70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853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lassanov/AspNetPlatformDemo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9.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4.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What Impressed Me Most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For each requests there are multiple modules, but only 1 handler</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Built-in handlers for MVC, Web Forms, Web API, </a:t>
            </a:r>
            <a:r>
              <a:rPr lang="en-US" dirty="0" err="1">
                <a:solidFill>
                  <a:schemeClr val="tx1"/>
                </a:solidFill>
                <a:latin typeface="Roboto Slab Regular" panose="020B0604020202020204" charset="0"/>
                <a:ea typeface="Roboto Slab Regular" panose="020B0604020202020204" charset="0"/>
              </a:rPr>
              <a:t>SignalR</a:t>
            </a:r>
            <a:r>
              <a:rPr lang="en-US" dirty="0">
                <a:solidFill>
                  <a:schemeClr val="tx1"/>
                </a:solidFill>
                <a:latin typeface="Roboto Slab Regular" panose="020B0604020202020204" charset="0"/>
                <a:ea typeface="Roboto Slab Regular" panose="020B0604020202020204" charset="0"/>
              </a:rPr>
              <a:t>, as well as custom handlers. The ASP.NET Platform treats them all equally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 vs Handlers</a:t>
            </a:r>
          </a:p>
        </p:txBody>
      </p:sp>
    </p:spTree>
    <p:extLst>
      <p:ext uri="{BB962C8B-B14F-4D97-AF65-F5344CB8AC3E}">
        <p14:creationId xmlns:p14="http://schemas.microsoft.com/office/powerpoint/2010/main" val="113040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989400"/>
            <a:ext cx="5309247" cy="36080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 little bit misleading title, it’s about the ASP.NET Platform, not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 Web Forms, WEB API,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lnSpc>
                <a:spcPct val="200000"/>
              </a:lnSpc>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hlinkClick r:id="rId3"/>
              </a:rPr>
              <a:t>https://github.com/klassanov/AspNetPlatformDemos</a:t>
            </a:r>
            <a:endParaRPr lang="en-US" b="1"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3937" y="384930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2" name="Group 1">
            <a:extLst>
              <a:ext uri="{FF2B5EF4-FFF2-40B4-BE49-F238E27FC236}">
                <a16:creationId xmlns:a16="http://schemas.microsoft.com/office/drawing/2014/main" id="{93C0A0B6-8473-4AEE-B1DE-1717BC8AE9B3}"/>
              </a:ext>
            </a:extLst>
          </p:cNvPr>
          <p:cNvGrpSpPr/>
          <p:nvPr/>
        </p:nvGrpSpPr>
        <p:grpSpPr>
          <a:xfrm>
            <a:off x="5619758" y="1279750"/>
            <a:ext cx="2529003" cy="3396226"/>
            <a:chOff x="5168908" y="1279750"/>
            <a:chExt cx="2529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6082814"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5168908" y="3666942"/>
              <a:ext cx="2529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4396812"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5239813" y="2055387"/>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9;p68">
            <a:extLst>
              <a:ext uri="{FF2B5EF4-FFF2-40B4-BE49-F238E27FC236}">
                <a16:creationId xmlns:a16="http://schemas.microsoft.com/office/drawing/2014/main" id="{02068BD2-A5B7-4871-B978-67CD91DE6FAA}"/>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HttpApplication class aka Global Application class</a:t>
            </a:r>
            <a:endParaRPr dirty="0"/>
          </a:p>
        </p:txBody>
      </p:sp>
      <p:graphicFrame>
        <p:nvGraphicFramePr>
          <p:cNvPr id="10" name="Table 10">
            <a:extLst>
              <a:ext uri="{FF2B5EF4-FFF2-40B4-BE49-F238E27FC236}">
                <a16:creationId xmlns:a16="http://schemas.microsoft.com/office/drawing/2014/main" id="{85503B91-B111-4706-9874-8A66FD59502B}"/>
              </a:ext>
            </a:extLst>
          </p:cNvPr>
          <p:cNvGraphicFramePr>
            <a:graphicFrameLocks noGrp="1"/>
          </p:cNvGraphicFramePr>
          <p:nvPr>
            <p:extLst>
              <p:ext uri="{D42A27DB-BD31-4B8C-83A1-F6EECF244321}">
                <p14:modId xmlns:p14="http://schemas.microsoft.com/office/powerpoint/2010/main" val="2681578843"/>
              </p:ext>
            </p:extLst>
          </p:nvPr>
        </p:nvGraphicFramePr>
        <p:xfrm>
          <a:off x="453600" y="2891790"/>
          <a:ext cx="8236800" cy="1691640"/>
        </p:xfrm>
        <a:graphic>
          <a:graphicData uri="http://schemas.openxmlformats.org/drawingml/2006/table">
            <a:tbl>
              <a:tblPr firstRow="1" bandRow="1">
                <a:tableStyleId>{AFEAB6F0-CF2F-4845-A9D2-E7E9F4DB69FD}</a:tableStyleId>
              </a:tblPr>
              <a:tblGrid>
                <a:gridCol w="2010300">
                  <a:extLst>
                    <a:ext uri="{9D8B030D-6E8A-4147-A177-3AD203B41FA5}">
                      <a16:colId xmlns:a16="http://schemas.microsoft.com/office/drawing/2014/main" val="3389463654"/>
                    </a:ext>
                  </a:extLst>
                </a:gridCol>
                <a:gridCol w="6226500">
                  <a:extLst>
                    <a:ext uri="{9D8B030D-6E8A-4147-A177-3AD203B41FA5}">
                      <a16:colId xmlns:a16="http://schemas.microsoft.com/office/drawing/2014/main" val="21027498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Application </a:t>
                      </a:r>
                      <a:r>
                        <a:rPr lang="it-IT" sz="1600" dirty="0" err="1">
                          <a:solidFill>
                            <a:schemeClr val="tx1"/>
                          </a:solidFill>
                          <a:latin typeface="Roboto Slab Regular" panose="020B0604020202020204" charset="0"/>
                          <a:ea typeface="Roboto Slab Regular" panose="020B0604020202020204" charset="0"/>
                        </a:rPr>
                        <a:t>Type</a:t>
                      </a:r>
                      <a:endParaRPr lang="en-US" sz="1600" dirty="0"/>
                    </a:p>
                    <a:p>
                      <a:endParaRPr lang="en-US" sz="1600" dirty="0"/>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G</a:t>
                      </a:r>
                      <a:r>
                        <a:rPr lang="en-US" sz="1600" dirty="0" err="1">
                          <a:solidFill>
                            <a:schemeClr val="tx1"/>
                          </a:solidFill>
                          <a:latin typeface="Roboto Slab Regular" panose="020B0604020202020204" charset="0"/>
                          <a:ea typeface="Roboto Slab Regular" panose="020B0604020202020204" charset="0"/>
                        </a:rPr>
                        <a:t>lobal.asax</a:t>
                      </a:r>
                      <a:r>
                        <a:rPr lang="en-US" sz="1600" dirty="0">
                          <a:solidFill>
                            <a:schemeClr val="tx1"/>
                          </a:solidFill>
                          <a:latin typeface="Roboto Slab Regular" panose="020B0604020202020204" charset="0"/>
                          <a:ea typeface="Roboto Slab Regular" panose="020B0604020202020204" charset="0"/>
                        </a:rPr>
                        <a:t> content</a:t>
                      </a:r>
                      <a:endParaRPr lang="en-US" sz="1600" dirty="0"/>
                    </a:p>
                    <a:p>
                      <a:endParaRPr lang="en-US" sz="1600" dirty="0"/>
                    </a:p>
                  </a:txBody>
                  <a:tcPr>
                    <a:solidFill>
                      <a:schemeClr val="tx2"/>
                    </a:solidFill>
                  </a:tcPr>
                </a:tc>
                <a:extLst>
                  <a:ext uri="{0D108BD9-81ED-4DB2-BD59-A6C34878D82A}">
                    <a16:rowId xmlns:a16="http://schemas.microsoft.com/office/drawing/2014/main" val="1031654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WebForms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Global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41903715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WebApi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WebApiApplication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1093107327"/>
                  </a:ext>
                </a:extLst>
              </a:tr>
              <a:tr h="370840">
                <a:tc>
                  <a:txBody>
                    <a:bodyPr/>
                    <a:lstStyle/>
                    <a:p>
                      <a:r>
                        <a:rPr lang="it-IT" dirty="0">
                          <a:solidFill>
                            <a:schemeClr val="tx1"/>
                          </a:solidFill>
                          <a:latin typeface="Roboto Slab Regular" panose="020B0604020202020204" charset="0"/>
                          <a:ea typeface="Roboto Slab Regular" panose="020B0604020202020204" charset="0"/>
                        </a:rPr>
                        <a:t>MVC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MvcApplication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p>
                  </a:txBody>
                  <a:tcPr/>
                </a:tc>
                <a:extLst>
                  <a:ext uri="{0D108BD9-81ED-4DB2-BD59-A6C34878D82A}">
                    <a16:rowId xmlns:a16="http://schemas.microsoft.com/office/drawing/2014/main" val="3886998582"/>
                  </a:ext>
                </a:extLst>
              </a:tr>
            </a:tbl>
          </a:graphicData>
        </a:graphic>
      </p:graphicFrame>
      <p:sp>
        <p:nvSpPr>
          <p:cNvPr id="15" name="Google Shape;648;p68">
            <a:extLst>
              <a:ext uri="{FF2B5EF4-FFF2-40B4-BE49-F238E27FC236}">
                <a16:creationId xmlns:a16="http://schemas.microsoft.com/office/drawing/2014/main" id="{9F005491-C57F-4895-9A67-833A7E8FE1E7}"/>
              </a:ext>
            </a:extLst>
          </p:cNvPr>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16" name="Google Shape;647;p68">
            <a:extLst>
              <a:ext uri="{FF2B5EF4-FFF2-40B4-BE49-F238E27FC236}">
                <a16:creationId xmlns:a16="http://schemas.microsoft.com/office/drawing/2014/main" id="{07EB8A42-5FCA-40BD-9197-4FACD4D2F582}"/>
              </a:ext>
            </a:extLst>
          </p:cNvPr>
          <p:cNvSpPr txBox="1">
            <a:spLocks noGrp="1"/>
          </p:cNvSpPr>
          <p:nvPr>
            <p:ph type="body" idx="2"/>
          </p:nvPr>
        </p:nvSpPr>
        <p:spPr>
          <a:xfrm>
            <a:off x="273050" y="1339850"/>
            <a:ext cx="8417350" cy="13906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Defines the methods, properties, and events that are common to all application objects in an ASP.NET application </a:t>
            </a:r>
          </a:p>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Base class for applications that are defined by the user in the </a:t>
            </a:r>
            <a:r>
              <a:rPr lang="en-US" sz="1400" dirty="0" err="1">
                <a:solidFill>
                  <a:schemeClr val="tx1"/>
                </a:solidFill>
                <a:latin typeface="Roboto Slab Regular" panose="020B0604020202020204" charset="0"/>
                <a:ea typeface="Roboto Slab Regular" panose="020B0604020202020204" charset="0"/>
              </a:rPr>
              <a:t>Global.asax</a:t>
            </a:r>
            <a:r>
              <a:rPr lang="en-US" sz="1400" dirty="0">
                <a:solidFill>
                  <a:schemeClr val="tx1"/>
                </a:solidFill>
                <a:latin typeface="Roboto Slab Regular" panose="020B0604020202020204" charset="0"/>
                <a:ea typeface="Roboto Slab Regular" panose="020B0604020202020204" charset="0"/>
              </a:rPr>
              <a:t> file</a:t>
            </a:r>
          </a:p>
        </p:txBody>
      </p:sp>
    </p:spTree>
    <p:extLst>
      <p:ext uri="{BB962C8B-B14F-4D97-AF65-F5344CB8AC3E}">
        <p14:creationId xmlns:p14="http://schemas.microsoft.com/office/powerpoint/2010/main" val="4204959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such as Caching, Security, State Management or used for Diagnosis and Debugging</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action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a:t>
            </a:r>
          </a:p>
        </p:txBody>
      </p:sp>
    </p:spTree>
    <p:extLst>
      <p:ext uri="{BB962C8B-B14F-4D97-AF65-F5344CB8AC3E}">
        <p14:creationId xmlns:p14="http://schemas.microsoft.com/office/powerpoint/2010/main" val="415709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System.Web.IHttpHandler</a:t>
            </a:r>
            <a:r>
              <a:rPr lang="en-US" dirty="0">
                <a:solidFill>
                  <a:schemeClr val="tx1"/>
                </a:solidFill>
                <a:latin typeface="Roboto Slab Regular" panose="020B0604020202020204" charset="0"/>
                <a:ea typeface="Roboto Slab Regular" panose="020B0604020202020204" charset="0"/>
              </a:rPr>
              <a:t> interface and are responsible for generating the response content for an HTTP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Built-in handlers for MVC, Web Forms, Web API, </a:t>
            </a:r>
            <a:r>
              <a:rPr lang="en-US" dirty="0" err="1">
                <a:solidFill>
                  <a:schemeClr val="tx1"/>
                </a:solidFill>
                <a:latin typeface="Roboto Slab Regular" panose="020B0604020202020204" charset="0"/>
                <a:ea typeface="Roboto Slab Regular" panose="020B0604020202020204" charset="0"/>
              </a:rPr>
              <a:t>SignalR</a:t>
            </a:r>
            <a:r>
              <a:rPr lang="en-US" dirty="0">
                <a:solidFill>
                  <a:schemeClr val="tx1"/>
                </a:solidFill>
                <a:latin typeface="Roboto Slab Regular" panose="020B0604020202020204" charset="0"/>
                <a:ea typeface="Roboto Slab Regular" panose="020B0604020202020204" charset="0"/>
              </a:rPr>
              <a:t> as well as custom handlers. The ASP.NET Platform treats them all equally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Handlers</a:t>
            </a:r>
          </a:p>
        </p:txBody>
      </p:sp>
    </p:spTree>
    <p:extLst>
      <p:ext uri="{BB962C8B-B14F-4D97-AF65-F5344CB8AC3E}">
        <p14:creationId xmlns:p14="http://schemas.microsoft.com/office/powerpoint/2010/main" val="488133581"/>
      </p:ext>
    </p:extLst>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562</TotalTime>
  <Words>4677</Words>
  <Application>Microsoft Office PowerPoint</Application>
  <PresentationFormat>On-screen Show (16:9)</PresentationFormat>
  <Paragraphs>506</Paragraphs>
  <Slides>70</Slides>
  <Notes>69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Consolas</vt:lpstr>
      <vt:lpstr>Wingdings</vt:lpstr>
      <vt:lpstr>Roboto Slab Regular</vt:lpstr>
      <vt:lpstr>Roboto Slab</vt:lpstr>
      <vt:lpstr>Arial</vt:lpstr>
      <vt:lpstr>Open Sans</vt:lpstr>
      <vt:lpstr>Source Sans Pro Light</vt:lpstr>
      <vt:lpstr>Open Sans ExtraBold</vt:lpstr>
      <vt:lpstr>HS Master Slides</vt:lpstr>
      <vt:lpstr>Pro ASP.NET MVC 5 Platform</vt:lpstr>
      <vt:lpstr>Intro</vt:lpstr>
      <vt:lpstr>Intro</vt:lpstr>
      <vt:lpstr>Intro</vt:lpstr>
      <vt:lpstr>Intro</vt:lpstr>
      <vt:lpstr>The ASP.NET Lifecycles</vt:lpstr>
      <vt:lpstr>The ASP.NET Lifecycles</vt:lpstr>
      <vt:lpstr>Modules</vt:lpstr>
      <vt:lpstr>Handlers</vt:lpstr>
      <vt:lpstr>Modules vs Handlers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119</cp:revision>
  <dcterms:created xsi:type="dcterms:W3CDTF">2021-03-10T08:08:09Z</dcterms:created>
  <dcterms:modified xsi:type="dcterms:W3CDTF">2021-03-28T10:27:10Z</dcterms:modified>
</cp:coreProperties>
</file>